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56" y="-4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91E1EA-70BC-48E2-954A-9D88373A0612}" type="datetimeFigureOut">
              <a:rPr lang="es-ES" smtClean="0"/>
              <a:t>09/08/2013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B43BC5-8DE1-4F83-8B82-6E5CF53F879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24096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B43BC5-8DE1-4F83-8B82-6E5CF53F8796}" type="slidenum">
              <a:rPr lang="es-ES" smtClean="0"/>
              <a:t>2</a:t>
            </a:fld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Un vacio absoluto indica</a:t>
            </a:r>
            <a:r>
              <a:rPr lang="es-ES" baseline="0" dirty="0" smtClean="0"/>
              <a:t> ausencia total de partículas. Está relacionado con el carácter </a:t>
            </a:r>
            <a:r>
              <a:rPr lang="es-ES" baseline="0" dirty="0" err="1" smtClean="0"/>
              <a:t>micróscopico</a:t>
            </a:r>
            <a:r>
              <a:rPr lang="es-ES" baseline="0" dirty="0" smtClean="0"/>
              <a:t> de </a:t>
            </a:r>
            <a:r>
              <a:rPr lang="es-ES" baseline="0" smtClean="0"/>
              <a:t>la teoría </a:t>
            </a:r>
            <a:r>
              <a:rPr lang="es-ES" baseline="0" dirty="0" smtClean="0"/>
              <a:t>de colisiones.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B43BC5-8DE1-4F83-8B82-6E5CF53F8796}" type="slidenum">
              <a:rPr lang="es-ES" smtClean="0"/>
              <a:t>3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07119-2FA3-4C7B-9004-82302993E204}" type="datetimeFigureOut">
              <a:rPr lang="es-ES" smtClean="0"/>
              <a:t>09/08/2013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AAC50-3598-443A-B0D0-23E215E36098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07119-2FA3-4C7B-9004-82302993E204}" type="datetimeFigureOut">
              <a:rPr lang="es-ES" smtClean="0"/>
              <a:t>09/08/2013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AAC50-3598-443A-B0D0-23E215E36098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07119-2FA3-4C7B-9004-82302993E204}" type="datetimeFigureOut">
              <a:rPr lang="es-ES" smtClean="0"/>
              <a:t>09/08/2013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AAC50-3598-443A-B0D0-23E215E36098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07119-2FA3-4C7B-9004-82302993E204}" type="datetimeFigureOut">
              <a:rPr lang="es-ES" smtClean="0"/>
              <a:t>09/08/2013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AAC50-3598-443A-B0D0-23E215E36098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07119-2FA3-4C7B-9004-82302993E204}" type="datetimeFigureOut">
              <a:rPr lang="es-ES" smtClean="0"/>
              <a:t>09/08/2013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AAC50-3598-443A-B0D0-23E215E36098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07119-2FA3-4C7B-9004-82302993E204}" type="datetimeFigureOut">
              <a:rPr lang="es-ES" smtClean="0"/>
              <a:t>09/08/2013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AAC50-3598-443A-B0D0-23E215E36098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07119-2FA3-4C7B-9004-82302993E204}" type="datetimeFigureOut">
              <a:rPr lang="es-ES" smtClean="0"/>
              <a:t>09/08/2013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AAC50-3598-443A-B0D0-23E215E36098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07119-2FA3-4C7B-9004-82302993E204}" type="datetimeFigureOut">
              <a:rPr lang="es-ES" smtClean="0"/>
              <a:t>09/08/2013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AAC50-3598-443A-B0D0-23E215E36098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07119-2FA3-4C7B-9004-82302993E204}" type="datetimeFigureOut">
              <a:rPr lang="es-ES" smtClean="0"/>
              <a:t>09/08/2013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AAC50-3598-443A-B0D0-23E215E36098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07119-2FA3-4C7B-9004-82302993E204}" type="datetimeFigureOut">
              <a:rPr lang="es-ES" smtClean="0"/>
              <a:t>09/08/2013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AAC50-3598-443A-B0D0-23E215E36098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07119-2FA3-4C7B-9004-82302993E204}" type="datetimeFigureOut">
              <a:rPr lang="es-ES" smtClean="0"/>
              <a:t>09/08/2013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AAC50-3598-443A-B0D0-23E215E36098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307119-2FA3-4C7B-9004-82302993E204}" type="datetimeFigureOut">
              <a:rPr lang="es-ES" smtClean="0"/>
              <a:t>09/08/2013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5AAC50-3598-443A-B0D0-23E215E36098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908720"/>
            <a:ext cx="7772400" cy="1470025"/>
          </a:xfrm>
        </p:spPr>
        <p:txBody>
          <a:bodyPr/>
          <a:lstStyle/>
          <a:p>
            <a:r>
              <a:rPr lang="es-ES" dirty="0" smtClean="0"/>
              <a:t>LA </a:t>
            </a:r>
            <a:r>
              <a:rPr lang="es-ES" dirty="0" smtClean="0"/>
              <a:t>PRESIÓN EN UN FLUIDO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91579" y="4221087"/>
            <a:ext cx="7560840" cy="1789931"/>
          </a:xfrm>
        </p:spPr>
        <p:txBody>
          <a:bodyPr>
            <a:normAutofit fontScale="85000" lnSpcReduction="20000"/>
          </a:bodyPr>
          <a:lstStyle/>
          <a:p>
            <a:r>
              <a:rPr lang="es-ES" sz="3300" dirty="0" smtClean="0">
                <a:solidFill>
                  <a:schemeClr val="bg1"/>
                </a:solidFill>
              </a:rPr>
              <a:t>Ampliación tema de clase</a:t>
            </a:r>
          </a:p>
          <a:p>
            <a:r>
              <a:rPr lang="es-ES" sz="3300" dirty="0" smtClean="0">
                <a:solidFill>
                  <a:schemeClr val="bg1"/>
                </a:solidFill>
              </a:rPr>
              <a:t>Mecánica de Fluidos</a:t>
            </a:r>
          </a:p>
          <a:p>
            <a:endParaRPr lang="es-ES" dirty="0"/>
          </a:p>
          <a:p>
            <a:r>
              <a:rPr lang="es-ES" b="1" dirty="0" smtClean="0">
                <a:solidFill>
                  <a:schemeClr val="bg1"/>
                </a:solidFill>
              </a:rPr>
              <a:t>Profesor: JUAN ANDRÉS SANDOVAL HERRERA</a:t>
            </a:r>
            <a:endParaRPr lang="es-ES" b="1" dirty="0">
              <a:solidFill>
                <a:schemeClr val="bg1"/>
              </a:solidFill>
            </a:endParaRP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0437" y="1916832"/>
            <a:ext cx="2143125" cy="214312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1. Teoría</a:t>
            </a:r>
            <a:endParaRPr lang="es-E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r>
              <a:rPr lang="es-ES" dirty="0" smtClean="0"/>
              <a:t>Actúa uniformemente en todas las direcciones de un pequeño volumen de fluido</a:t>
            </a:r>
          </a:p>
          <a:p>
            <a:r>
              <a:rPr lang="es-ES" dirty="0" smtClean="0"/>
              <a:t>Es perpendicular a las paredes del recipiente.</a:t>
            </a:r>
          </a:p>
          <a:p>
            <a:r>
              <a:rPr lang="es-ES" dirty="0" smtClean="0"/>
              <a:t>A nivel microscópico, las colisiones de las moléculas causan la presión interna del gas o del líquido en reposo en un recipiente.</a:t>
            </a:r>
          </a:p>
          <a:p>
            <a:r>
              <a:rPr lang="es-ES" dirty="0" smtClean="0"/>
              <a:t>Por la tercera Ley de Newton existe una fuerza del recipiente de igual magnitud y dirección, pero de sentido contrario, a la ejercida por el fluido.</a:t>
            </a:r>
            <a:endParaRPr lang="es-E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ln>
            <a:solidFill>
              <a:schemeClr val="accent6">
                <a:lumMod val="75000"/>
              </a:schemeClr>
            </a:solidFill>
          </a:ln>
        </p:spPr>
        <p:txBody>
          <a:bodyPr/>
          <a:lstStyle/>
          <a:p>
            <a:r>
              <a:rPr lang="es-ES" b="1" dirty="0" smtClean="0"/>
              <a:t>Presión Absoluta y Manométrica</a:t>
            </a:r>
            <a:endParaRPr lang="es-E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pPr algn="ctr"/>
            <a:r>
              <a:rPr lang="es-ES" dirty="0" smtClean="0"/>
              <a:t>Para efectuar cálculos relacionados con la presión se debe tomar una </a:t>
            </a:r>
            <a:r>
              <a:rPr lang="es-ES" b="1" dirty="0" smtClean="0"/>
              <a:t>referencia</a:t>
            </a:r>
            <a:r>
              <a:rPr lang="es-ES" dirty="0" smtClean="0"/>
              <a:t>.</a:t>
            </a:r>
          </a:p>
          <a:p>
            <a:pPr algn="just"/>
            <a:r>
              <a:rPr lang="es-ES" b="1" i="1" u="sng" dirty="0" smtClean="0"/>
              <a:t>PRESIÓN ABSOLUTA</a:t>
            </a:r>
            <a:r>
              <a:rPr lang="es-ES" dirty="0" smtClean="0"/>
              <a:t>: Se mide con relación al </a:t>
            </a:r>
            <a:r>
              <a:rPr lang="es-ES" b="1" i="1" dirty="0" smtClean="0">
                <a:solidFill>
                  <a:schemeClr val="accent6">
                    <a:lumMod val="75000"/>
                  </a:schemeClr>
                </a:solidFill>
              </a:rPr>
              <a:t>vacío absoluto</a:t>
            </a:r>
            <a:r>
              <a:rPr lang="es-ES" dirty="0" smtClean="0"/>
              <a:t>. Este corresponde a la presión más baja posible, cero. Así toda presión medida con respecto al vacío absoluto, será positiva. </a:t>
            </a:r>
            <a:r>
              <a:rPr lang="es-ES" dirty="0" smtClean="0">
                <a:solidFill>
                  <a:schemeClr val="bg1"/>
                </a:solidFill>
              </a:rPr>
              <a:t>Toda presión atmosférica será mayor que el vacío, por ende positiva. Una presión manométrica puede ser igual al </a:t>
            </a:r>
            <a:r>
              <a:rPr lang="es-ES" dirty="0" smtClean="0">
                <a:solidFill>
                  <a:schemeClr val="bg1"/>
                </a:solidFill>
              </a:rPr>
              <a:t>vacío absoluto, </a:t>
            </a:r>
            <a:r>
              <a:rPr lang="es-ES" dirty="0" smtClean="0">
                <a:solidFill>
                  <a:schemeClr val="bg1"/>
                </a:solidFill>
              </a:rPr>
              <a:t>pero nunca menor.</a:t>
            </a:r>
            <a:endParaRPr lang="es-E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s-ES" b="1" i="1" u="sng" dirty="0" smtClean="0"/>
              <a:t>PRESIÓN MANOMÉTRICA: </a:t>
            </a:r>
            <a:r>
              <a:rPr lang="es-ES" dirty="0" smtClean="0"/>
              <a:t>Es la que se mide con respecto a la 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presión atmosférica</a:t>
            </a:r>
            <a:r>
              <a:rPr lang="es-ES" dirty="0" smtClean="0"/>
              <a:t>. Y la presión atmosférica es la que ejerce la atmósfera sobre la tierra y todo lo que hay en ella. Varía según el clima, latitud y altitud. Se toma por convención un valor de 1 atmósfera estándar la correspondiente al nivel del mar y con un valor de 760 mm de Mercurio.</a:t>
            </a:r>
          </a:p>
          <a:p>
            <a:pPr algn="just"/>
            <a:r>
              <a:rPr lang="es-ES" b="1" i="1" dirty="0"/>
              <a:t>	</a:t>
            </a:r>
            <a:r>
              <a:rPr lang="es-ES" b="1" i="1" dirty="0" smtClean="0">
                <a:solidFill>
                  <a:schemeClr val="bg1"/>
                </a:solidFill>
              </a:rPr>
              <a:t>Toda presión manométrica por encima de la presión atmosférica local es positiva.</a:t>
            </a:r>
          </a:p>
          <a:p>
            <a:pPr algn="just"/>
            <a:r>
              <a:rPr lang="es-ES" b="1" i="1" dirty="0" smtClean="0">
                <a:solidFill>
                  <a:schemeClr val="bg1"/>
                </a:solidFill>
              </a:rPr>
              <a:t>    Toda presión manométrica por debajo de la presión atmosférica local es negativa.</a:t>
            </a:r>
          </a:p>
          <a:p>
            <a:pPr algn="just">
              <a:buNone/>
            </a:pPr>
            <a:endParaRPr lang="es-ES" b="1" i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267</Words>
  <Application>Microsoft Office PowerPoint</Application>
  <PresentationFormat>Presentación en pantalla (4:3)</PresentationFormat>
  <Paragraphs>19</Paragraphs>
  <Slides>4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Tema de Office</vt:lpstr>
      <vt:lpstr>LA PRESIÓN EN UN FLUIDO</vt:lpstr>
      <vt:lpstr>1. Teoría</vt:lpstr>
      <vt:lpstr>Presión Absoluta y Manométrica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1.2.1. LA PRESIÓN EN UN FLUIDO</dc:title>
  <dc:creator>Juan</dc:creator>
  <cp:lastModifiedBy>juansan</cp:lastModifiedBy>
  <cp:revision>7</cp:revision>
  <dcterms:created xsi:type="dcterms:W3CDTF">2011-12-13T16:57:48Z</dcterms:created>
  <dcterms:modified xsi:type="dcterms:W3CDTF">2013-08-09T15:52:26Z</dcterms:modified>
</cp:coreProperties>
</file>